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99" r:id="rId4"/>
    <p:sldId id="303" r:id="rId5"/>
    <p:sldId id="281" r:id="rId6"/>
    <p:sldId id="260" r:id="rId7"/>
    <p:sldId id="300" r:id="rId8"/>
    <p:sldId id="301" r:id="rId9"/>
    <p:sldId id="304" r:id="rId10"/>
    <p:sldId id="305" r:id="rId11"/>
    <p:sldId id="307" r:id="rId12"/>
    <p:sldId id="263" r:id="rId13"/>
    <p:sldId id="302" r:id="rId14"/>
    <p:sldId id="306" r:id="rId15"/>
    <p:sldId id="289" r:id="rId16"/>
    <p:sldId id="308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9BDE9-6588-4601-A38B-34E8738F8A2B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C7170-E6AD-4F10-9045-88C1FCB2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7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EC80D-FEC3-4D00-9F48-C295C7540A4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8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8A92-F4F9-4609-92A7-A8EFF798C911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8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936-AA55-49DD-BF1C-DD3BFACE2D7C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A9D1-FFA7-4F17-B566-08F385AF1824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7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FF25-2BA4-4A46-B97C-22014F1467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0C36-ED15-48F1-A6C7-A9E4F54BA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B75-9300-4FD8-A5DE-F94964F3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1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EDB-C177-47CB-B94F-29741B5975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5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CCD3-60A3-4592-8424-1AC52750AF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8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DF6B-7208-43AA-8029-109F9C3FF6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8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6876-0643-4D69-AFF2-4000A7A542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8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8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A368-8EB4-4768-98DA-108ADC2CB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BD63-6D40-4AC7-A9F8-74AFB44E4C63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4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AD99-4D04-4C83-9E6E-9257FFEA8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5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448F-A815-4E4D-BFE5-78DD054C1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3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B08-8C1D-4DEF-89B2-0AC5DE5CEC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65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9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84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22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91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86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7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8E5B-BC65-414D-9C81-12CD7C495A35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32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9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4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85B3-5BB4-4B47-8E01-420F3A89C2D7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6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D43E-62B4-4843-8317-FDB7CE621ADD}" type="datetime1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6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5CDD-7B60-4701-A231-D3420796A10D}" type="datetime1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E327-2A9E-4980-BB15-EE0F7D13CB66}" type="datetime1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9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D057-5C68-4AF4-8CD3-0FAB94C7119E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6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77E8-7885-4D08-A926-501DD1E7AAE7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BFCF-5086-4034-BC67-5EBBD2217D3E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953E-1263-4416-A290-F103F340A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5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060AC-1BAB-4D46-92AC-9BB4AC4980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94EA-A403-4899-B51D-455C34CEC1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1020-3383-4DED-94F4-9E682183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D907AE-39D3-433D-AA3E-90BFB3E2A2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414" y="0"/>
          <a:ext cx="1056117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10725673" imgH="7526813" progId="Word.Document.12">
                  <p:embed/>
                </p:oleObj>
              </mc:Choice>
              <mc:Fallback>
                <p:oleObj name="Документ" r:id="rId3" imgW="10725673" imgH="75268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414" y="0"/>
                        <a:ext cx="1056117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18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3766" y="146379"/>
            <a:ext cx="10450034" cy="4868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100" b="1" dirty="0">
                <a:solidFill>
                  <a:srgbClr val="2B427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Договоры на техническое обслуживание ВДГО и ВКГО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9" y="754913"/>
            <a:ext cx="5054377" cy="592134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889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65" y="998116"/>
            <a:ext cx="3968105" cy="31647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889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200" y="2241177"/>
            <a:ext cx="3593470" cy="2238113"/>
          </a:xfrm>
          <a:prstGeom prst="rect">
            <a:avLst/>
          </a:prstGeom>
          <a:effectLst>
            <a:glow rad="889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760" y="3112075"/>
            <a:ext cx="4374776" cy="32442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889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200" y="4626520"/>
            <a:ext cx="3593470" cy="209495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91756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9" y="215153"/>
            <a:ext cx="5456380" cy="537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889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463" y="2034988"/>
            <a:ext cx="4156631" cy="46864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889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191" y="1004047"/>
            <a:ext cx="4086211" cy="44733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88900"/>
          </a:effectLst>
        </p:spPr>
      </p:pic>
      <p:sp>
        <p:nvSpPr>
          <p:cNvPr id="11" name="TextBox 10"/>
          <p:cNvSpPr txBox="1"/>
          <p:nvPr/>
        </p:nvSpPr>
        <p:spPr>
          <a:xfrm>
            <a:off x="6227484" y="215153"/>
            <a:ext cx="5441811" cy="5078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платы за ТО ВКГО в МКД</a:t>
            </a:r>
          </a:p>
        </p:txBody>
      </p:sp>
    </p:spTree>
    <p:extLst>
      <p:ext uri="{BB962C8B-B14F-4D97-AF65-F5344CB8AC3E}">
        <p14:creationId xmlns:p14="http://schemas.microsoft.com/office/powerpoint/2010/main" val="2532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6BD58-C736-BA28-2ED6-F179F292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43" y="366690"/>
            <a:ext cx="8629713" cy="61246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51929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3F5175-949E-55EB-BCF5-1AD42C4EB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5" y="233916"/>
            <a:ext cx="3786504" cy="538380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FC20D-2107-0E47-B730-B8B35E5D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192" y="532800"/>
            <a:ext cx="3962162" cy="56102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BD7B76-E2A1-0C0A-63E6-9907D87A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278" y="921963"/>
            <a:ext cx="3917957" cy="55420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436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304" y="148282"/>
            <a:ext cx="8414636" cy="50783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требований закона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417" y="3508472"/>
            <a:ext cx="247958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на ТО ВКГО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174" y="4355813"/>
            <a:ext cx="3640073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на ТО ВКГО носит публичный характер, требует направление оферты ГРО всем собственникам помещений МКД либо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ОСС по выбору УК в качестве их представителя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36" y="6320356"/>
            <a:ext cx="3336752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с 01.09.2023 по 01.01.2024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1718" y="3496134"/>
            <a:ext cx="247958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на ТО ВДГО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8491" y="4359933"/>
            <a:ext cx="3426045" cy="1400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 необходимо перезаключить договоры на ТО ВДГО на дома, которые обслуживались ранее иными специализированными организациями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5848" y="6320356"/>
            <a:ext cx="3288688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с 01.09.2023 по 01.01.2024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6628" y="3496135"/>
            <a:ext cx="3731740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договоры управления и Уставы ТСЖ, ЖСК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4773" y="4355814"/>
            <a:ext cx="3901354" cy="1400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УО, ТСЖ, ЖСК обязаны внести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договоры управления и Уставы ТСЖ, ЖСК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наличии в МКД ВДГО об обязанности заключить с ГРО договор на ТО и ремонт ВДГО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0897" y="6308099"/>
            <a:ext cx="3015049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30.11.2023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12BF-52C4-E681-36B3-0245B64AC2EA}"/>
              </a:ext>
            </a:extLst>
          </p:cNvPr>
          <p:cNvSpPr txBox="1"/>
          <p:nvPr/>
        </p:nvSpPr>
        <p:spPr>
          <a:xfrm>
            <a:off x="6834978" y="849695"/>
            <a:ext cx="247958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размера платы за ТО ВКГО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6E057-BA64-42D1-AE5D-229CB3DE4774}"/>
              </a:ext>
            </a:extLst>
          </p:cNvPr>
          <p:cNvSpPr txBox="1"/>
          <p:nvPr/>
        </p:nvSpPr>
        <p:spPr>
          <a:xfrm>
            <a:off x="4171117" y="4355813"/>
            <a:ext cx="3426045" cy="1400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 необходимо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перезаключить договоры на ТО ВДГО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дома, которые обслуживались ранее иными специализированными организациями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AFC8C-8C9C-D7F4-30EA-269CA26E6F6A}"/>
              </a:ext>
            </a:extLst>
          </p:cNvPr>
          <p:cNvSpPr txBox="1"/>
          <p:nvPr/>
        </p:nvSpPr>
        <p:spPr>
          <a:xfrm>
            <a:off x="1401849" y="1699873"/>
            <a:ext cx="3682314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информационной кампании об изменении законодательства, в т.ч. через СМИ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5964D-87AB-B755-5682-2EBA37E162AC}"/>
              </a:ext>
            </a:extLst>
          </p:cNvPr>
          <p:cNvSpPr txBox="1"/>
          <p:nvPr/>
        </p:nvSpPr>
        <p:spPr>
          <a:xfrm>
            <a:off x="6605851" y="2748786"/>
            <a:ext cx="3288688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01.09.2023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07A4E-ADD8-1BEF-E848-49F941BEF987}"/>
              </a:ext>
            </a:extLst>
          </p:cNvPr>
          <p:cNvSpPr txBox="1"/>
          <p:nvPr/>
        </p:nvSpPr>
        <p:spPr>
          <a:xfrm>
            <a:off x="2003211" y="878223"/>
            <a:ext cx="247958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63A56E-6EFA-AFEA-BAC5-49995525DD58}"/>
              </a:ext>
            </a:extLst>
          </p:cNvPr>
          <p:cNvSpPr txBox="1"/>
          <p:nvPr/>
        </p:nvSpPr>
        <p:spPr>
          <a:xfrm>
            <a:off x="6343136" y="1689537"/>
            <a:ext cx="3682314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размера платы за ТО ВКГО в МКД согласно Приказу Минстроя России №387/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643A4-821D-C1B6-CEA8-5D41B329B7B0}"/>
              </a:ext>
            </a:extLst>
          </p:cNvPr>
          <p:cNvSpPr txBox="1"/>
          <p:nvPr/>
        </p:nvSpPr>
        <p:spPr>
          <a:xfrm>
            <a:off x="1642555" y="2783133"/>
            <a:ext cx="3288688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01.09.2023</a:t>
            </a:r>
          </a:p>
        </p:txBody>
      </p:sp>
    </p:spTree>
    <p:extLst>
      <p:ext uri="{BB962C8B-B14F-4D97-AF65-F5344CB8AC3E}">
        <p14:creationId xmlns:p14="http://schemas.microsoft.com/office/powerpoint/2010/main" val="86159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68299" y="3764353"/>
            <a:ext cx="5256323" cy="29678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glow rad="228600">
              <a:schemeClr val="accent3">
                <a:satMod val="175000"/>
                <a:alpha val="41000"/>
              </a:schemeClr>
            </a:glow>
            <a:softEdge rad="88900"/>
          </a:effectLst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300" y="636614"/>
            <a:ext cx="5256323" cy="29678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glow rad="228600">
              <a:schemeClr val="accent3">
                <a:satMod val="175000"/>
                <a:alpha val="41000"/>
              </a:schemeClr>
            </a:glow>
            <a:softEdge rad="88900"/>
          </a:effectLst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71065" y="636613"/>
            <a:ext cx="5087930" cy="29678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glow rad="228600">
              <a:schemeClr val="accent3">
                <a:satMod val="175000"/>
                <a:alpha val="41000"/>
              </a:schemeClr>
            </a:glow>
            <a:softEdge rad="88900"/>
          </a:effectLst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71065" y="3764353"/>
            <a:ext cx="5087930" cy="29678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glow rad="228600">
              <a:schemeClr val="accent3">
                <a:satMod val="175000"/>
                <a:alpha val="41000"/>
              </a:schemeClr>
            </a:glow>
            <a:softEdge rad="88900"/>
          </a:effectLst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4" descr="https://investcomtech.ru/800/600/https/mtdata.ru/u13/photoFEEF/20855925836-0/origin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4" name="Picture 6" descr="https://don24.ru/uploads/2019/03/%D0%BF%D1%80%D0%BE%D0%B8%D1%81%D1%88%D0%B5%D1%81%D1%82%D0%B2%D0%B8%D1%8F/%D0%B3%D0%B0%D0%B720-7WTM5XIcJVTobCgfSOMUux8irLR0c0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" y="1155435"/>
            <a:ext cx="3263603" cy="2175735"/>
          </a:xfrm>
          <a:prstGeom prst="rect">
            <a:avLst/>
          </a:prstGeom>
          <a:noFill/>
          <a:effectLst>
            <a:glow rad="88900">
              <a:schemeClr val="accent4">
                <a:satMod val="175000"/>
                <a:alpha val="40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811" y="114167"/>
            <a:ext cx="9036717" cy="4154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2B4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газифицированного жилищного фонда Санкт-Петербурга</a:t>
            </a:r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86" y="636614"/>
            <a:ext cx="4837813" cy="3539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Многоквартирные дома с газом – 17 929 МКД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4497" y="697945"/>
            <a:ext cx="4521066" cy="3539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Многоквартирные дома без газа – 5 789 МКД</a:t>
            </a:r>
          </a:p>
        </p:txBody>
      </p:sp>
      <p:pic>
        <p:nvPicPr>
          <p:cNvPr id="2056" name="Picture 8" descr="https://teploinvest.kg/wp-content/uploads/2020/09/pristroennye-kotelny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84" y="1097379"/>
            <a:ext cx="3350687" cy="2233791"/>
          </a:xfrm>
          <a:prstGeom prst="rect">
            <a:avLst/>
          </a:prstGeom>
          <a:noFill/>
          <a:effectLst>
            <a:glow rad="88900">
              <a:schemeClr val="accent4">
                <a:satMod val="175000"/>
                <a:alpha val="40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10100" y="1075882"/>
            <a:ext cx="762783" cy="2255288"/>
          </a:xfrm>
          <a:prstGeom prst="rect">
            <a:avLst/>
          </a:prstGeom>
          <a:gradFill>
            <a:gsLst>
              <a:gs pos="5500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54189" y="2718492"/>
            <a:ext cx="718317" cy="598603"/>
          </a:xfrm>
          <a:prstGeom prst="rect">
            <a:avLst/>
          </a:prstGeom>
          <a:gradFill>
            <a:gsLst>
              <a:gs pos="5500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155" y="3885430"/>
            <a:ext cx="3069264" cy="3539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Жилые дома с газом – 21 026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4148" y="3865538"/>
            <a:ext cx="3088758" cy="3539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Жилые дома без газа – 6 292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10101" y="5132061"/>
            <a:ext cx="762782" cy="1510893"/>
          </a:xfrm>
          <a:prstGeom prst="rect">
            <a:avLst/>
          </a:prstGeom>
          <a:gradFill>
            <a:gsLst>
              <a:gs pos="5500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54189" y="6160055"/>
            <a:ext cx="718317" cy="482899"/>
          </a:xfrm>
          <a:prstGeom prst="rect">
            <a:avLst/>
          </a:prstGeom>
          <a:gradFill>
            <a:gsLst>
              <a:gs pos="5500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</a:p>
        </p:txBody>
      </p:sp>
      <p:pic>
        <p:nvPicPr>
          <p:cNvPr id="2058" name="Picture 10" descr="https://build-experts.ru/wp-content/uploads/2019/04/1-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6" y="4383872"/>
            <a:ext cx="3289983" cy="2160364"/>
          </a:xfrm>
          <a:prstGeom prst="rect">
            <a:avLst/>
          </a:prstGeom>
          <a:noFill/>
          <a:effectLst>
            <a:glow rad="88900">
              <a:schemeClr val="accent4">
                <a:satMod val="175000"/>
                <a:alpha val="40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3398" b="11947"/>
          <a:stretch/>
        </p:blipFill>
        <p:spPr>
          <a:xfrm>
            <a:off x="8193185" y="4383741"/>
            <a:ext cx="3256100" cy="2171533"/>
          </a:xfrm>
          <a:prstGeom prst="rect">
            <a:avLst/>
          </a:prstGeom>
          <a:effectLst>
            <a:glow rad="88900">
              <a:schemeClr val="accent4">
                <a:satMod val="175000"/>
                <a:alpha val="40000"/>
              </a:schemeClr>
            </a:glow>
            <a:softEdge rad="88900"/>
          </a:effectLst>
        </p:spPr>
      </p:pic>
      <p:sp>
        <p:nvSpPr>
          <p:cNvPr id="3" name="TextBox 2"/>
          <p:cNvSpPr txBox="1"/>
          <p:nvPr/>
        </p:nvSpPr>
        <p:spPr>
          <a:xfrm>
            <a:off x="5729186" y="1935858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23 718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693560" y="5061770"/>
            <a:ext cx="960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27 318</a:t>
            </a:r>
          </a:p>
        </p:txBody>
      </p:sp>
    </p:spTree>
    <p:extLst>
      <p:ext uri="{BB962C8B-B14F-4D97-AF65-F5344CB8AC3E}">
        <p14:creationId xmlns:p14="http://schemas.microsoft.com/office/powerpoint/2010/main" val="157493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586" y="149973"/>
            <a:ext cx="10744095" cy="44169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2B427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осуществления деятельности по обслуживанию ВДГО, ВКГО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90210"/>
              </p:ext>
            </p:extLst>
          </p:nvPr>
        </p:nvGraphicFramePr>
        <p:xfrm>
          <a:off x="2161945" y="693077"/>
          <a:ext cx="7953375" cy="602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7372259" imgH="5588104" progId="Excel.Sheet.12">
                  <p:embed/>
                </p:oleObj>
              </mc:Choice>
              <mc:Fallback>
                <p:oleObj name="Лист" r:id="rId3" imgW="7372259" imgH="55881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945" y="693077"/>
                        <a:ext cx="7953375" cy="602839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/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64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8482" y="233249"/>
            <a:ext cx="10037379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2B4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перечень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2B4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работ (оказываемых услуг) по ТО и ремонту ВДГО и ВКГО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53E-1263-4416-A290-F103F340A05F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21517A0-B80A-176E-0776-DFAA163DE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52104"/>
              </p:ext>
            </p:extLst>
          </p:nvPr>
        </p:nvGraphicFramePr>
        <p:xfrm>
          <a:off x="1653338" y="1095024"/>
          <a:ext cx="9055302" cy="562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830458" imgH="10248989" progId="Excel.Sheet.12">
                  <p:embed/>
                </p:oleObj>
              </mc:Choice>
              <mc:Fallback>
                <p:oleObj name="Worksheet" r:id="rId2" imgW="15830458" imgH="102489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3338" y="1095024"/>
                        <a:ext cx="9055302" cy="562645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26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8" y="0"/>
            <a:ext cx="10703858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001" y="1758383"/>
            <a:ext cx="4877199" cy="300091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736" y="3599161"/>
            <a:ext cx="5412161" cy="2741560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4409736" y="288221"/>
            <a:ext cx="6723530" cy="4154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№71-ФЗ от 18.03.2023</a:t>
            </a:r>
          </a:p>
        </p:txBody>
      </p:sp>
    </p:spTree>
    <p:extLst>
      <p:ext uri="{BB962C8B-B14F-4D97-AF65-F5344CB8AC3E}">
        <p14:creationId xmlns:p14="http://schemas.microsoft.com/office/powerpoint/2010/main" val="50404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8" y="0"/>
            <a:ext cx="10703858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33" y="1951753"/>
            <a:ext cx="5422456" cy="12194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4409736" y="288221"/>
            <a:ext cx="6723530" cy="4154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№71-ФЗ от 18.03.2023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352" y="2655472"/>
            <a:ext cx="5559560" cy="2563907"/>
          </a:xfrm>
          <a:prstGeom prst="rect">
            <a:avLst/>
          </a:prstGeom>
          <a:effectLst>
            <a:glow rad="228600">
              <a:schemeClr val="accent3">
                <a:satMod val="175000"/>
                <a:alpha val="36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6249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" y="179461"/>
            <a:ext cx="5116569" cy="63827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softEdge rad="88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64" y="739951"/>
            <a:ext cx="4620700" cy="263086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288339"/>
            <a:ext cx="4861391" cy="260448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969" y="3693392"/>
            <a:ext cx="4173631" cy="302808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6418730" y="209622"/>
            <a:ext cx="5259388" cy="4154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№ 859</a:t>
            </a:r>
          </a:p>
        </p:txBody>
      </p:sp>
    </p:spTree>
    <p:extLst>
      <p:ext uri="{BB962C8B-B14F-4D97-AF65-F5344CB8AC3E}">
        <p14:creationId xmlns:p14="http://schemas.microsoft.com/office/powerpoint/2010/main" val="148467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55" y="2151800"/>
            <a:ext cx="5173483" cy="314698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3" y="286537"/>
            <a:ext cx="5000794" cy="373052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633" y="813636"/>
            <a:ext cx="4681861" cy="385171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50" y="4193789"/>
            <a:ext cx="5935812" cy="244316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365" y="152199"/>
            <a:ext cx="5358848" cy="573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9693" y="4783599"/>
            <a:ext cx="4807884" cy="157162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6813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7357-B748-4602-A5EF-976C8CDF49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2F5926-6766-1BEE-0588-46D3A63A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08" y="136523"/>
            <a:ext cx="10281384" cy="658495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706270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290</Words>
  <Application>Microsoft Office PowerPoint</Application>
  <PresentationFormat>Широкоэкранный</PresentationFormat>
  <Paragraphs>48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2_Тема Office</vt:lpstr>
      <vt:lpstr>1_Тема Office</vt:lpstr>
      <vt:lpstr>Документ</vt:lpstr>
      <vt:lpstr>Лист</vt:lpstr>
      <vt:lpstr>Worksheet</vt:lpstr>
      <vt:lpstr>Презентация PowerPoint</vt:lpstr>
      <vt:lpstr>Презентация PowerPoint</vt:lpstr>
      <vt:lpstr>Реестр осуществления деятельности по обслуживанию ВДГО, ВКГО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Договоры на техническое обслуживание ВДГО и ВКГО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разработке комплекса мероприятий, направленных  на предупреждение взрывов газа на территории Санкт-Петербурга</dc:title>
  <dc:creator>Connection</dc:creator>
  <cp:lastModifiedBy>Юрий N</cp:lastModifiedBy>
  <cp:revision>75</cp:revision>
  <cp:lastPrinted>2023-06-20T14:48:24Z</cp:lastPrinted>
  <dcterms:created xsi:type="dcterms:W3CDTF">2023-02-14T07:40:39Z</dcterms:created>
  <dcterms:modified xsi:type="dcterms:W3CDTF">2023-06-21T01:21:54Z</dcterms:modified>
</cp:coreProperties>
</file>